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6F6BB-EC57-45CA-8BED-43862BE1356B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2C8648F-11D7-4A2E-A5BD-E381E7B7F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6FAE9-BBCF-4764-A52F-E0EC92B953FD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43036-9DD1-4E63-B62C-8A1E92C34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D45-9FE4-48EB-976A-77DF5FDB3D2E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72CD5-9D94-46FF-8E70-46F0BFBD4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3071C-3339-4CD4-B3EF-9962D8E1E190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CFD61-5DDC-4853-935A-8C663BA04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B09AA-AA95-449B-A355-43E5A7CD860E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C9125-1BEA-4686-8B38-6A68AB383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AFFE2-9D08-4F26-9197-65FA5F32472B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BB0F-0821-4515-BDC8-E12870E79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6A5E8-E84F-4B8A-B26C-A1DB5D1A900E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3A7CE-5A96-4E97-AFA8-0D530265D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304C4-FA5E-44F5-865B-AFCB8B1ECEFF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E7313-BAAC-46F5-9287-A635D850B9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F6579-025F-405C-B8CA-CA2607416EEE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2CD32-C2A6-48CC-931E-73DC70786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0C16E-2828-4BE3-8FD1-B851CC061155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052DA-E842-435C-B6E3-025E9974D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349AB-67A7-49A0-97F0-3F5C5625491C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652D24B-F0D6-4346-AA00-B0E607CB9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8A6F4A8-5EF2-42DA-9F1C-3D83DCDDB6E5}" type="datetimeFigureOut">
              <a:rPr lang="en-US"/>
              <a:pPr>
                <a:defRPr/>
              </a:pPr>
              <a:t>11/5/13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400" b="1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8FB33C2-31D5-4B35-AD6E-9B595FBB2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9" r:id="rId9"/>
    <p:sldLayoutId id="2147483700" r:id="rId10"/>
    <p:sldLayoutId id="214748369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-123" charset="0"/>
          <a:ea typeface="ＭＳ Ｐゴシック" pitchFamily="-123" charset="-128"/>
          <a:cs typeface="ＭＳ Ｐゴシック" pitchFamily="-123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-123" charset="0"/>
          <a:ea typeface="ＭＳ Ｐゴシック" pitchFamily="-123" charset="-128"/>
          <a:cs typeface="ＭＳ Ｐゴシック" pitchFamily="-123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-123" charset="0"/>
          <a:ea typeface="ＭＳ Ｐゴシック" pitchFamily="-123" charset="-128"/>
          <a:cs typeface="ＭＳ Ｐゴシック" pitchFamily="-123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algn="l" rtl="0" fontAlgn="base">
        <a:spcBef>
          <a:spcPct val="20000"/>
        </a:spcBef>
        <a:spcAft>
          <a:spcPts val="600"/>
        </a:spcAft>
        <a:buFont typeface="Arial" pitchFamily="-123" charset="0"/>
        <a:defRPr sz="2000" b="1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-123" charset="0"/>
        <a:buChar char="•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-123" charset="0"/>
        <a:buChar char="•"/>
        <a:defRPr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-123" charset="0"/>
        <a:buChar char="•"/>
        <a:defRPr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-123" charset="0"/>
        <a:buChar char="•"/>
        <a:defRPr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2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Rhythm and Rhyme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buFont typeface="Arial" pitchFamily="34" charset="0"/>
              <a:buNone/>
              <a:defRPr/>
            </a:pPr>
            <a:r>
              <a:rPr lang="en-US" b="1" dirty="0" smtClean="0">
                <a:ea typeface="+mn-ea"/>
                <a:cs typeface="+mn-cs"/>
              </a:rPr>
              <a:t>Annabel Lee </a:t>
            </a:r>
            <a:r>
              <a:rPr lang="en-US" sz="1800" dirty="0" smtClean="0">
                <a:ea typeface="+mn-ea"/>
                <a:cs typeface="+mn-cs"/>
              </a:rPr>
              <a:t>by Edgar Allan Poe</a:t>
            </a:r>
          </a:p>
          <a:p>
            <a:pPr fontAlgn="auto">
              <a:buFont typeface="Arial" pitchFamily="34" charset="0"/>
              <a:buNone/>
              <a:defRPr/>
            </a:pPr>
            <a:r>
              <a:rPr lang="en-US" b="1" dirty="0" smtClean="0">
                <a:ea typeface="+mn-ea"/>
                <a:cs typeface="+mn-cs"/>
              </a:rPr>
              <a:t>Martin Luther King </a:t>
            </a:r>
            <a:r>
              <a:rPr lang="en-US" sz="1800" dirty="0" smtClean="0">
                <a:ea typeface="+mn-ea"/>
                <a:cs typeface="+mn-cs"/>
              </a:rPr>
              <a:t>by Raymond Richard Patterson</a:t>
            </a:r>
            <a:endParaRPr lang="en-US" sz="1800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Rhythm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Rhythm is a poem’s pattern of stressed (‘) and unstressed (“) syllables.</a:t>
            </a:r>
          </a:p>
          <a:p>
            <a:pPr lvl="1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Notice the drum beat rhythm here:</a:t>
            </a:r>
          </a:p>
          <a:p>
            <a:pPr marL="914400" lvl="2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</a:endParaRP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He came /upon /an age</a:t>
            </a:r>
            <a:endParaRPr lang="en-US" dirty="0">
              <a:ea typeface="+mn-ea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327275" y="3068638"/>
            <a:ext cx="152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886200" y="3079750"/>
            <a:ext cx="152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124200" y="3074988"/>
            <a:ext cx="152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3429000" y="3178175"/>
            <a:ext cx="166688" cy="98425"/>
          </a:xfrm>
          <a:custGeom>
            <a:avLst/>
            <a:gdLst>
              <a:gd name="connsiteX0" fmla="*/ 0 w 429491"/>
              <a:gd name="connsiteY0" fmla="*/ 0 h 195224"/>
              <a:gd name="connsiteX1" fmla="*/ 110836 w 429491"/>
              <a:gd name="connsiteY1" fmla="*/ 152400 h 195224"/>
              <a:gd name="connsiteX2" fmla="*/ 166254 w 429491"/>
              <a:gd name="connsiteY2" fmla="*/ 166255 h 195224"/>
              <a:gd name="connsiteX3" fmla="*/ 193964 w 429491"/>
              <a:gd name="connsiteY3" fmla="*/ 193964 h 195224"/>
              <a:gd name="connsiteX4" fmla="*/ 346364 w 429491"/>
              <a:gd name="connsiteY4" fmla="*/ 166255 h 195224"/>
              <a:gd name="connsiteX5" fmla="*/ 401782 w 429491"/>
              <a:gd name="connsiteY5" fmla="*/ 83127 h 195224"/>
              <a:gd name="connsiteX6" fmla="*/ 429491 w 429491"/>
              <a:gd name="connsiteY6" fmla="*/ 13855 h 19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491" h="195224">
                <a:moveTo>
                  <a:pt x="0" y="0"/>
                </a:moveTo>
                <a:cubicBezTo>
                  <a:pt x="12605" y="20168"/>
                  <a:pt x="68620" y="128276"/>
                  <a:pt x="110836" y="152400"/>
                </a:cubicBezTo>
                <a:cubicBezTo>
                  <a:pt x="127368" y="161847"/>
                  <a:pt x="147781" y="161637"/>
                  <a:pt x="166254" y="166255"/>
                </a:cubicBezTo>
                <a:cubicBezTo>
                  <a:pt x="175491" y="175491"/>
                  <a:pt x="180966" y="192664"/>
                  <a:pt x="193964" y="193964"/>
                </a:cubicBezTo>
                <a:cubicBezTo>
                  <a:pt x="254214" y="199989"/>
                  <a:pt x="295003" y="183374"/>
                  <a:pt x="346364" y="166255"/>
                </a:cubicBezTo>
                <a:cubicBezTo>
                  <a:pt x="364837" y="138546"/>
                  <a:pt x="393705" y="115435"/>
                  <a:pt x="401782" y="83127"/>
                </a:cubicBezTo>
                <a:cubicBezTo>
                  <a:pt x="417220" y="21373"/>
                  <a:pt x="402171" y="41173"/>
                  <a:pt x="429491" y="138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819400" y="3128963"/>
            <a:ext cx="166688" cy="98425"/>
          </a:xfrm>
          <a:custGeom>
            <a:avLst/>
            <a:gdLst>
              <a:gd name="connsiteX0" fmla="*/ 0 w 429491"/>
              <a:gd name="connsiteY0" fmla="*/ 0 h 195224"/>
              <a:gd name="connsiteX1" fmla="*/ 110836 w 429491"/>
              <a:gd name="connsiteY1" fmla="*/ 152400 h 195224"/>
              <a:gd name="connsiteX2" fmla="*/ 166254 w 429491"/>
              <a:gd name="connsiteY2" fmla="*/ 166255 h 195224"/>
              <a:gd name="connsiteX3" fmla="*/ 193964 w 429491"/>
              <a:gd name="connsiteY3" fmla="*/ 193964 h 195224"/>
              <a:gd name="connsiteX4" fmla="*/ 346364 w 429491"/>
              <a:gd name="connsiteY4" fmla="*/ 166255 h 195224"/>
              <a:gd name="connsiteX5" fmla="*/ 401782 w 429491"/>
              <a:gd name="connsiteY5" fmla="*/ 83127 h 195224"/>
              <a:gd name="connsiteX6" fmla="*/ 429491 w 429491"/>
              <a:gd name="connsiteY6" fmla="*/ 13855 h 19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491" h="195224">
                <a:moveTo>
                  <a:pt x="0" y="0"/>
                </a:moveTo>
                <a:cubicBezTo>
                  <a:pt x="12605" y="20168"/>
                  <a:pt x="68620" y="128276"/>
                  <a:pt x="110836" y="152400"/>
                </a:cubicBezTo>
                <a:cubicBezTo>
                  <a:pt x="127368" y="161847"/>
                  <a:pt x="147781" y="161637"/>
                  <a:pt x="166254" y="166255"/>
                </a:cubicBezTo>
                <a:cubicBezTo>
                  <a:pt x="175491" y="175491"/>
                  <a:pt x="180966" y="192664"/>
                  <a:pt x="193964" y="193964"/>
                </a:cubicBezTo>
                <a:cubicBezTo>
                  <a:pt x="254214" y="199989"/>
                  <a:pt x="295003" y="183374"/>
                  <a:pt x="346364" y="166255"/>
                </a:cubicBezTo>
                <a:cubicBezTo>
                  <a:pt x="364837" y="138546"/>
                  <a:pt x="393705" y="115435"/>
                  <a:pt x="401782" y="83127"/>
                </a:cubicBezTo>
                <a:cubicBezTo>
                  <a:pt x="417220" y="21373"/>
                  <a:pt x="402171" y="41173"/>
                  <a:pt x="429491" y="138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822450" y="3124200"/>
            <a:ext cx="165100" cy="96838"/>
          </a:xfrm>
          <a:custGeom>
            <a:avLst/>
            <a:gdLst>
              <a:gd name="connsiteX0" fmla="*/ 0 w 429491"/>
              <a:gd name="connsiteY0" fmla="*/ 0 h 195224"/>
              <a:gd name="connsiteX1" fmla="*/ 110836 w 429491"/>
              <a:gd name="connsiteY1" fmla="*/ 152400 h 195224"/>
              <a:gd name="connsiteX2" fmla="*/ 166254 w 429491"/>
              <a:gd name="connsiteY2" fmla="*/ 166255 h 195224"/>
              <a:gd name="connsiteX3" fmla="*/ 193964 w 429491"/>
              <a:gd name="connsiteY3" fmla="*/ 193964 h 195224"/>
              <a:gd name="connsiteX4" fmla="*/ 346364 w 429491"/>
              <a:gd name="connsiteY4" fmla="*/ 166255 h 195224"/>
              <a:gd name="connsiteX5" fmla="*/ 401782 w 429491"/>
              <a:gd name="connsiteY5" fmla="*/ 83127 h 195224"/>
              <a:gd name="connsiteX6" fmla="*/ 429491 w 429491"/>
              <a:gd name="connsiteY6" fmla="*/ 13855 h 19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491" h="195224">
                <a:moveTo>
                  <a:pt x="0" y="0"/>
                </a:moveTo>
                <a:cubicBezTo>
                  <a:pt x="12605" y="20168"/>
                  <a:pt x="68620" y="128276"/>
                  <a:pt x="110836" y="152400"/>
                </a:cubicBezTo>
                <a:cubicBezTo>
                  <a:pt x="127368" y="161847"/>
                  <a:pt x="147781" y="161637"/>
                  <a:pt x="166254" y="166255"/>
                </a:cubicBezTo>
                <a:cubicBezTo>
                  <a:pt x="175491" y="175491"/>
                  <a:pt x="180966" y="192664"/>
                  <a:pt x="193964" y="193964"/>
                </a:cubicBezTo>
                <a:cubicBezTo>
                  <a:pt x="254214" y="199989"/>
                  <a:pt x="295003" y="183374"/>
                  <a:pt x="346364" y="166255"/>
                </a:cubicBezTo>
                <a:cubicBezTo>
                  <a:pt x="364837" y="138546"/>
                  <a:pt x="393705" y="115435"/>
                  <a:pt x="401782" y="83127"/>
                </a:cubicBezTo>
                <a:cubicBezTo>
                  <a:pt x="417220" y="21373"/>
                  <a:pt x="402171" y="41173"/>
                  <a:pt x="429491" y="138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j-ea"/>
              <a:cs typeface="+mj-cs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533400" y="1619250"/>
            <a:ext cx="8229600" cy="4525963"/>
          </a:xfrm>
        </p:spPr>
        <p:txBody>
          <a:bodyPr/>
          <a:lstStyle/>
          <a:p>
            <a:r>
              <a:rPr lang="en-US" smtClean="0"/>
              <a:t>The meter of a poem is its rhythmical pattern.  Meter is measured in feet, or single units of stressed and unstressed syllables.  </a:t>
            </a:r>
          </a:p>
          <a:p>
            <a:r>
              <a:rPr lang="en-US" smtClean="0"/>
              <a:t>The line below has three feet.  Each foot has two syllables, an unstressed one followed by a stressed one.  Slashes separate the feet.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Beset/ by grief, / by rage</a:t>
            </a:r>
          </a:p>
        </p:txBody>
      </p:sp>
      <p:sp>
        <p:nvSpPr>
          <p:cNvPr id="4" name="Freeform 3"/>
          <p:cNvSpPr/>
          <p:nvPr/>
        </p:nvSpPr>
        <p:spPr>
          <a:xfrm>
            <a:off x="1219200" y="3733800"/>
            <a:ext cx="166688" cy="96838"/>
          </a:xfrm>
          <a:custGeom>
            <a:avLst/>
            <a:gdLst>
              <a:gd name="connsiteX0" fmla="*/ 0 w 429491"/>
              <a:gd name="connsiteY0" fmla="*/ 0 h 195224"/>
              <a:gd name="connsiteX1" fmla="*/ 110836 w 429491"/>
              <a:gd name="connsiteY1" fmla="*/ 152400 h 195224"/>
              <a:gd name="connsiteX2" fmla="*/ 166254 w 429491"/>
              <a:gd name="connsiteY2" fmla="*/ 166255 h 195224"/>
              <a:gd name="connsiteX3" fmla="*/ 193964 w 429491"/>
              <a:gd name="connsiteY3" fmla="*/ 193964 h 195224"/>
              <a:gd name="connsiteX4" fmla="*/ 346364 w 429491"/>
              <a:gd name="connsiteY4" fmla="*/ 166255 h 195224"/>
              <a:gd name="connsiteX5" fmla="*/ 401782 w 429491"/>
              <a:gd name="connsiteY5" fmla="*/ 83127 h 195224"/>
              <a:gd name="connsiteX6" fmla="*/ 429491 w 429491"/>
              <a:gd name="connsiteY6" fmla="*/ 13855 h 19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491" h="195224">
                <a:moveTo>
                  <a:pt x="0" y="0"/>
                </a:moveTo>
                <a:cubicBezTo>
                  <a:pt x="12605" y="20168"/>
                  <a:pt x="68620" y="128276"/>
                  <a:pt x="110836" y="152400"/>
                </a:cubicBezTo>
                <a:cubicBezTo>
                  <a:pt x="127368" y="161847"/>
                  <a:pt x="147781" y="161637"/>
                  <a:pt x="166254" y="166255"/>
                </a:cubicBezTo>
                <a:cubicBezTo>
                  <a:pt x="175491" y="175491"/>
                  <a:pt x="180966" y="192664"/>
                  <a:pt x="193964" y="193964"/>
                </a:cubicBezTo>
                <a:cubicBezTo>
                  <a:pt x="254214" y="199989"/>
                  <a:pt x="295003" y="183374"/>
                  <a:pt x="346364" y="166255"/>
                </a:cubicBezTo>
                <a:cubicBezTo>
                  <a:pt x="364837" y="138546"/>
                  <a:pt x="393705" y="115435"/>
                  <a:pt x="401782" y="83127"/>
                </a:cubicBezTo>
                <a:cubicBezTo>
                  <a:pt x="417220" y="21373"/>
                  <a:pt x="402171" y="41173"/>
                  <a:pt x="429491" y="138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600200" y="3678238"/>
            <a:ext cx="152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3048000" y="3754438"/>
            <a:ext cx="166688" cy="98425"/>
          </a:xfrm>
          <a:custGeom>
            <a:avLst/>
            <a:gdLst>
              <a:gd name="connsiteX0" fmla="*/ 0 w 429491"/>
              <a:gd name="connsiteY0" fmla="*/ 0 h 195224"/>
              <a:gd name="connsiteX1" fmla="*/ 110836 w 429491"/>
              <a:gd name="connsiteY1" fmla="*/ 152400 h 195224"/>
              <a:gd name="connsiteX2" fmla="*/ 166254 w 429491"/>
              <a:gd name="connsiteY2" fmla="*/ 166255 h 195224"/>
              <a:gd name="connsiteX3" fmla="*/ 193964 w 429491"/>
              <a:gd name="connsiteY3" fmla="*/ 193964 h 195224"/>
              <a:gd name="connsiteX4" fmla="*/ 346364 w 429491"/>
              <a:gd name="connsiteY4" fmla="*/ 166255 h 195224"/>
              <a:gd name="connsiteX5" fmla="*/ 401782 w 429491"/>
              <a:gd name="connsiteY5" fmla="*/ 83127 h 195224"/>
              <a:gd name="connsiteX6" fmla="*/ 429491 w 429491"/>
              <a:gd name="connsiteY6" fmla="*/ 13855 h 19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491" h="195224">
                <a:moveTo>
                  <a:pt x="0" y="0"/>
                </a:moveTo>
                <a:cubicBezTo>
                  <a:pt x="12605" y="20168"/>
                  <a:pt x="68620" y="128276"/>
                  <a:pt x="110836" y="152400"/>
                </a:cubicBezTo>
                <a:cubicBezTo>
                  <a:pt x="127368" y="161847"/>
                  <a:pt x="147781" y="161637"/>
                  <a:pt x="166254" y="166255"/>
                </a:cubicBezTo>
                <a:cubicBezTo>
                  <a:pt x="175491" y="175491"/>
                  <a:pt x="180966" y="192664"/>
                  <a:pt x="193964" y="193964"/>
                </a:cubicBezTo>
                <a:cubicBezTo>
                  <a:pt x="254214" y="199989"/>
                  <a:pt x="295003" y="183374"/>
                  <a:pt x="346364" y="166255"/>
                </a:cubicBezTo>
                <a:cubicBezTo>
                  <a:pt x="364837" y="138546"/>
                  <a:pt x="393705" y="115435"/>
                  <a:pt x="401782" y="83127"/>
                </a:cubicBezTo>
                <a:cubicBezTo>
                  <a:pt x="417220" y="21373"/>
                  <a:pt x="402171" y="41173"/>
                  <a:pt x="429491" y="138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981200" y="3727450"/>
            <a:ext cx="166688" cy="98425"/>
          </a:xfrm>
          <a:custGeom>
            <a:avLst/>
            <a:gdLst>
              <a:gd name="connsiteX0" fmla="*/ 0 w 429491"/>
              <a:gd name="connsiteY0" fmla="*/ 0 h 195224"/>
              <a:gd name="connsiteX1" fmla="*/ 110836 w 429491"/>
              <a:gd name="connsiteY1" fmla="*/ 152400 h 195224"/>
              <a:gd name="connsiteX2" fmla="*/ 166254 w 429491"/>
              <a:gd name="connsiteY2" fmla="*/ 166255 h 195224"/>
              <a:gd name="connsiteX3" fmla="*/ 193964 w 429491"/>
              <a:gd name="connsiteY3" fmla="*/ 193964 h 195224"/>
              <a:gd name="connsiteX4" fmla="*/ 346364 w 429491"/>
              <a:gd name="connsiteY4" fmla="*/ 166255 h 195224"/>
              <a:gd name="connsiteX5" fmla="*/ 401782 w 429491"/>
              <a:gd name="connsiteY5" fmla="*/ 83127 h 195224"/>
              <a:gd name="connsiteX6" fmla="*/ 429491 w 429491"/>
              <a:gd name="connsiteY6" fmla="*/ 13855 h 19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491" h="195224">
                <a:moveTo>
                  <a:pt x="0" y="0"/>
                </a:moveTo>
                <a:cubicBezTo>
                  <a:pt x="12605" y="20168"/>
                  <a:pt x="68620" y="128276"/>
                  <a:pt x="110836" y="152400"/>
                </a:cubicBezTo>
                <a:cubicBezTo>
                  <a:pt x="127368" y="161847"/>
                  <a:pt x="147781" y="161637"/>
                  <a:pt x="166254" y="166255"/>
                </a:cubicBezTo>
                <a:cubicBezTo>
                  <a:pt x="175491" y="175491"/>
                  <a:pt x="180966" y="192664"/>
                  <a:pt x="193964" y="193964"/>
                </a:cubicBezTo>
                <a:cubicBezTo>
                  <a:pt x="254214" y="199989"/>
                  <a:pt x="295003" y="183374"/>
                  <a:pt x="346364" y="166255"/>
                </a:cubicBezTo>
                <a:cubicBezTo>
                  <a:pt x="364837" y="138546"/>
                  <a:pt x="393705" y="115435"/>
                  <a:pt x="401782" y="83127"/>
                </a:cubicBezTo>
                <a:cubicBezTo>
                  <a:pt x="417220" y="21373"/>
                  <a:pt x="402171" y="41173"/>
                  <a:pt x="429491" y="138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438400" y="3657600"/>
            <a:ext cx="152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581400" y="3706813"/>
            <a:ext cx="152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Rhyme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Rhyme is the repetition of a sound at the ends of nearby words – </a:t>
            </a:r>
            <a:r>
              <a:rPr lang="en-US" i="1" dirty="0" smtClean="0">
                <a:ea typeface="+mn-ea"/>
                <a:cs typeface="+mn-cs"/>
              </a:rPr>
              <a:t>age/ rage, </a:t>
            </a:r>
            <a:r>
              <a:rPr lang="en-US" dirty="0" smtClean="0">
                <a:ea typeface="+mn-ea"/>
                <a:cs typeface="+mn-cs"/>
              </a:rPr>
              <a:t>for example.</a:t>
            </a:r>
          </a:p>
          <a:p>
            <a:pPr fontAlgn="auto"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These poems have end rhymes – the rhyming words appear  at the ends of lines.  </a:t>
            </a:r>
          </a:p>
          <a:p>
            <a:pPr fontAlgn="auto"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It was many and many a year </a:t>
            </a:r>
            <a:r>
              <a:rPr lang="en-US" dirty="0">
                <a:solidFill>
                  <a:srgbClr val="FF0000"/>
                </a:solidFill>
                <a:ea typeface="+mn-ea"/>
                <a:cs typeface="+mn-cs"/>
              </a:rPr>
              <a:t>ago</a:t>
            </a:r>
            <a:r>
              <a:rPr lang="en-US" dirty="0" smtClean="0">
                <a:ea typeface="+mn-ea"/>
                <a:cs typeface="+mn-cs"/>
              </a:rPr>
              <a:t>, A</a:t>
            </a:r>
            <a:endParaRPr lang="en-US" dirty="0">
              <a:ea typeface="+mn-ea"/>
              <a:cs typeface="+mn-cs"/>
            </a:endParaRPr>
          </a:p>
          <a:p>
            <a:pPr fontAlgn="auto"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   In a kingdom by the </a:t>
            </a:r>
            <a:r>
              <a:rPr lang="en-US" dirty="0">
                <a:solidFill>
                  <a:srgbClr val="FF0000"/>
                </a:solidFill>
                <a:ea typeface="+mn-ea"/>
                <a:cs typeface="+mn-cs"/>
              </a:rPr>
              <a:t>sea</a:t>
            </a:r>
            <a:r>
              <a:rPr lang="en-US" dirty="0" smtClean="0">
                <a:ea typeface="+mn-ea"/>
                <a:cs typeface="+mn-cs"/>
              </a:rPr>
              <a:t>, B</a:t>
            </a:r>
            <a:endParaRPr lang="en-US" dirty="0">
              <a:ea typeface="+mn-ea"/>
              <a:cs typeface="+mn-cs"/>
            </a:endParaRPr>
          </a:p>
          <a:p>
            <a:pPr fontAlgn="auto"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That a maiden there lived whom you may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+mn-cs"/>
              </a:rPr>
              <a:t>know</a:t>
            </a:r>
            <a:r>
              <a:rPr lang="en-US" dirty="0" smtClean="0">
                <a:ea typeface="+mn-ea"/>
                <a:cs typeface="+mn-cs"/>
              </a:rPr>
              <a:t> A</a:t>
            </a:r>
            <a:endParaRPr lang="en-US" dirty="0">
              <a:ea typeface="+mn-ea"/>
              <a:cs typeface="+mn-cs"/>
            </a:endParaRPr>
          </a:p>
          <a:p>
            <a:pPr fontAlgn="auto"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   By the name of Annabel </a:t>
            </a:r>
            <a:r>
              <a:rPr lang="en-US" dirty="0">
                <a:solidFill>
                  <a:srgbClr val="FF0000"/>
                </a:solidFill>
                <a:ea typeface="+mn-ea"/>
                <a:cs typeface="+mn-cs"/>
              </a:rPr>
              <a:t>Lee</a:t>
            </a:r>
            <a:r>
              <a:rPr lang="en-US" dirty="0" smtClean="0">
                <a:ea typeface="+mn-ea"/>
                <a:cs typeface="+mn-cs"/>
              </a:rPr>
              <a:t>; B</a:t>
            </a:r>
            <a:endParaRPr lang="en-US" dirty="0">
              <a:ea typeface="+mn-ea"/>
              <a:cs typeface="+mn-cs"/>
            </a:endParaRPr>
          </a:p>
          <a:p>
            <a:pPr fontAlgn="auto"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And this maiden she lived with no other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+mn-cs"/>
              </a:rPr>
              <a:t>thought</a:t>
            </a:r>
            <a:r>
              <a:rPr lang="en-US" dirty="0" smtClean="0">
                <a:ea typeface="+mn-ea"/>
                <a:cs typeface="+mn-cs"/>
              </a:rPr>
              <a:t> C</a:t>
            </a:r>
            <a:endParaRPr lang="en-US" dirty="0">
              <a:ea typeface="+mn-ea"/>
              <a:cs typeface="+mn-cs"/>
            </a:endParaRPr>
          </a:p>
          <a:p>
            <a:pPr fontAlgn="auto"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   Than to love and be loved by </a:t>
            </a:r>
            <a:r>
              <a:rPr lang="en-US" dirty="0">
                <a:solidFill>
                  <a:srgbClr val="FF0000"/>
                </a:solidFill>
                <a:ea typeface="+mn-ea"/>
                <a:cs typeface="+mn-cs"/>
              </a:rPr>
              <a:t>me</a:t>
            </a:r>
            <a:r>
              <a:rPr lang="en-US" dirty="0" smtClean="0">
                <a:ea typeface="+mn-ea"/>
                <a:cs typeface="+mn-cs"/>
              </a:rPr>
              <a:t>.  B</a:t>
            </a:r>
          </a:p>
          <a:p>
            <a:pPr algn="r" fontAlgn="auto"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  <a:ea typeface="+mn-ea"/>
                <a:cs typeface="+mn-cs"/>
              </a:rPr>
              <a:t>ABABCB</a:t>
            </a:r>
            <a:endParaRPr lang="en-US" dirty="0">
              <a:solidFill>
                <a:srgbClr val="FF0000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268</TotalTime>
  <Words>176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Arial Black</vt:lpstr>
      <vt:lpstr>Calibri</vt:lpstr>
      <vt:lpstr>Essential</vt:lpstr>
      <vt:lpstr>RHYTHM AND RHYME</vt:lpstr>
      <vt:lpstr>RHYTHM</vt:lpstr>
      <vt:lpstr>PowerPoint Presentation</vt:lpstr>
      <vt:lpstr>RHYME</vt:lpstr>
    </vt:vector>
  </TitlesOfParts>
  <Company>San Diego Unified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Rhythm and Rhym</dc:title>
  <dc:creator>Ladeby Debbie</dc:creator>
  <cp:lastModifiedBy>San Diego City Schools</cp:lastModifiedBy>
  <cp:revision>8</cp:revision>
  <dcterms:created xsi:type="dcterms:W3CDTF">2013-04-05T16:27:24Z</dcterms:created>
  <dcterms:modified xsi:type="dcterms:W3CDTF">2013-11-05T15:29:43Z</dcterms:modified>
</cp:coreProperties>
</file>